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3"/>
  </p:notesMasterIdLst>
  <p:handoutMasterIdLst>
    <p:handoutMasterId r:id="rId44"/>
  </p:handoutMasterIdLst>
  <p:sldIdLst>
    <p:sldId id="319" r:id="rId2"/>
    <p:sldId id="387" r:id="rId3"/>
    <p:sldId id="347" r:id="rId4"/>
    <p:sldId id="388" r:id="rId5"/>
    <p:sldId id="337" r:id="rId6"/>
    <p:sldId id="369" r:id="rId7"/>
    <p:sldId id="375" r:id="rId8"/>
    <p:sldId id="352" r:id="rId9"/>
    <p:sldId id="370" r:id="rId10"/>
    <p:sldId id="353" r:id="rId11"/>
    <p:sldId id="378" r:id="rId12"/>
    <p:sldId id="342" r:id="rId13"/>
    <p:sldId id="351" r:id="rId14"/>
    <p:sldId id="373" r:id="rId15"/>
    <p:sldId id="335" r:id="rId16"/>
    <p:sldId id="344" r:id="rId17"/>
    <p:sldId id="376" r:id="rId18"/>
    <p:sldId id="379" r:id="rId19"/>
    <p:sldId id="380" r:id="rId20"/>
    <p:sldId id="366" r:id="rId21"/>
    <p:sldId id="348" r:id="rId22"/>
    <p:sldId id="349" r:id="rId23"/>
    <p:sldId id="384" r:id="rId24"/>
    <p:sldId id="350" r:id="rId25"/>
    <p:sldId id="385" r:id="rId26"/>
    <p:sldId id="341" r:id="rId27"/>
    <p:sldId id="382" r:id="rId28"/>
    <p:sldId id="389" r:id="rId29"/>
    <p:sldId id="355" r:id="rId30"/>
    <p:sldId id="360" r:id="rId31"/>
    <p:sldId id="359" r:id="rId32"/>
    <p:sldId id="356" r:id="rId33"/>
    <p:sldId id="354" r:id="rId34"/>
    <p:sldId id="357" r:id="rId35"/>
    <p:sldId id="358" r:id="rId36"/>
    <p:sldId id="361" r:id="rId37"/>
    <p:sldId id="362" r:id="rId38"/>
    <p:sldId id="386" r:id="rId39"/>
    <p:sldId id="339" r:id="rId40"/>
    <p:sldId id="381" r:id="rId41"/>
    <p:sldId id="383" r:id="rId42"/>
  </p:sldIdLst>
  <p:sldSz cx="12192000" cy="6858000"/>
  <p:notesSz cx="6858000" cy="9144000"/>
  <p:embeddedFontLs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87"/>
            <p14:sldId id="347"/>
            <p14:sldId id="388"/>
          </p14:sldIdLst>
        </p14:section>
        <p14:section name="Stand der Technik" id="{CDD8C508-1B50-46D6-B7CC-FFB52AE2B290}">
          <p14:sldIdLst>
            <p14:sldId id="337"/>
          </p14:sldIdLst>
        </p14:section>
        <p14:section name="Analyse" id="{6368FECF-A9D6-4E2B-850A-51450B704BAA}">
          <p14:sldIdLst>
            <p14:sldId id="369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44"/>
            <p14:sldId id="376"/>
            <p14:sldId id="379"/>
            <p14:sldId id="380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84"/>
            <p14:sldId id="350"/>
            <p14:sldId id="385"/>
            <p14:sldId id="341"/>
            <p14:sldId id="382"/>
            <p14:sldId id="389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86"/>
            <p14:sldId id="339"/>
            <p14:sldId id="381"/>
          </p14:sldIdLst>
        </p14:section>
        <p14:section name="Fragebogen" id="{18084D6B-F010-4E46-BB74-3368DE746BFC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8" autoAdjust="0"/>
    <p:restoredTop sz="79661" autoAdjust="0"/>
  </p:normalViewPr>
  <p:slideViewPr>
    <p:cSldViewPr snapToGrid="0" snapToObjects="1">
      <p:cViewPr varScale="1">
        <p:scale>
          <a:sx n="87" d="100"/>
          <a:sy n="87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7385200"/>
        <c:axId val="177385760"/>
      </c:barChart>
      <c:catAx>
        <c:axId val="177385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85760"/>
        <c:crosses val="autoZero"/>
        <c:auto val="1"/>
        <c:lblAlgn val="ctr"/>
        <c:lblOffset val="100"/>
        <c:noMultiLvlLbl val="0"/>
      </c:catAx>
      <c:valAx>
        <c:axId val="17738576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8520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7391360"/>
        <c:axId val="177391920"/>
      </c:barChart>
      <c:catAx>
        <c:axId val="17739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91920"/>
        <c:crosses val="autoZero"/>
        <c:auto val="1"/>
        <c:lblAlgn val="ctr"/>
        <c:lblOffset val="100"/>
        <c:noMultiLvlLbl val="0"/>
      </c:catAx>
      <c:valAx>
        <c:axId val="17739192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913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87026687233895794"/>
          <c:y val="7.5995624382765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49773715071620583"/>
          <c:y val="0.13256863599361748"/>
          <c:w val="0.27143010657058469"/>
          <c:h val="0.693653628883124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57D-A349-8BA6-8458F056117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57D-A349-8BA6-8458F0561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38007200"/>
        <c:axId val="238007760"/>
      </c:barChart>
      <c:catAx>
        <c:axId val="238007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8007760"/>
        <c:crosses val="autoZero"/>
        <c:auto val="1"/>
        <c:lblAlgn val="ctr"/>
        <c:lblOffset val="100"/>
        <c:noMultiLvlLbl val="0"/>
      </c:catAx>
      <c:valAx>
        <c:axId val="23800776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8007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02.05.2019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02.05.2019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74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99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2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8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 zur Nutzeroberfläche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C68FCCFB-2A0C-564E-B828-0F12F02C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19" y="-260048"/>
            <a:ext cx="4582606" cy="458260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xmlns="" id="{4AD6B224-4D2D-8A46-8765-66056C9B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87" y="151928"/>
            <a:ext cx="728873" cy="728873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xmlns="" id="{179514B1-03B4-634D-8A2E-05A03355A374}"/>
              </a:ext>
            </a:extLst>
          </p:cNvPr>
          <p:cNvGrpSpPr/>
          <p:nvPr/>
        </p:nvGrpSpPr>
        <p:grpSpPr>
          <a:xfrm>
            <a:off x="10997770" y="715798"/>
            <a:ext cx="810070" cy="810070"/>
            <a:chOff x="871314" y="3149131"/>
            <a:chExt cx="810070" cy="810070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xmlns="" id="{8C86796E-E45A-0742-828D-A945A118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Inhaltsplatzhalter 3">
              <a:extLst>
                <a:ext uri="{FF2B5EF4-FFF2-40B4-BE49-F238E27FC236}">
                  <a16:creationId xmlns:a16="http://schemas.microsoft.com/office/drawing/2014/main" xmlns="" id="{4F7EEB2D-D0D4-4345-9493-B29BA0CE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92D927DF-3F4D-1040-ACE3-D2BC9247E5CB}"/>
              </a:ext>
            </a:extLst>
          </p:cNvPr>
          <p:cNvSpPr/>
          <p:nvPr/>
        </p:nvSpPr>
        <p:spPr>
          <a:xfrm>
            <a:off x="8360229" y="3673595"/>
            <a:ext cx="2338251" cy="43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06489026-B1C2-DA4D-A2DD-8BB530639E10}"/>
              </a:ext>
            </a:extLst>
          </p:cNvPr>
          <p:cNvSpPr txBox="1"/>
          <p:nvPr/>
        </p:nvSpPr>
        <p:spPr>
          <a:xfrm>
            <a:off x="10698480" y="2598824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S. Baier. </a:t>
            </a:r>
            <a:r>
              <a:rPr lang="en-US" i="1" dirty="0"/>
              <a:t>Process Industries 4.0: The Age of Modular Production - Visualization and Control of Modular 	Plants</a:t>
            </a:r>
            <a:r>
              <a:rPr lang="en-US" dirty="0"/>
              <a:t>. </a:t>
            </a:r>
            <a:r>
              <a:rPr lang="en-US" dirty="0" err="1"/>
              <a:t>Fachverband</a:t>
            </a:r>
            <a:r>
              <a:rPr lang="en-US" dirty="0"/>
              <a:t> </a:t>
            </a:r>
            <a:r>
              <a:rPr lang="de-DE" dirty="0"/>
              <a:t>Automation.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465368" y="3395114"/>
            <a:ext cx="2427514" cy="1490439"/>
          </a:xfrm>
          <a:prstGeom prst="wedgeRoundRectCallout">
            <a:avLst>
              <a:gd name="adj1" fmla="val -83003"/>
              <a:gd name="adj2" fmla="val 36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20255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Produktionsleitung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68138"/>
              <a:gd name="adj2" fmla="val 72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4526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Mitarbeiterin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450E285B-1E22-224A-BC30-3B594B0AB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5" y="3360245"/>
            <a:ext cx="2683723" cy="2683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25FFE672-D5AF-9942-9B0E-D686769D5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3658505"/>
            <a:ext cx="2427514" cy="24275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15BA7C2B-FDD4-9A43-B648-82340AB30389}"/>
              </a:ext>
            </a:extLst>
          </p:cNvPr>
          <p:cNvSpPr txBox="1"/>
          <p:nvPr/>
        </p:nvSpPr>
        <p:spPr>
          <a:xfrm>
            <a:off x="934232" y="570541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A57C5EF2-C8D0-5B41-8B85-7E67F99C3E5C}"/>
              </a:ext>
            </a:extLst>
          </p:cNvPr>
          <p:cNvSpPr txBox="1"/>
          <p:nvPr/>
        </p:nvSpPr>
        <p:spPr>
          <a:xfrm>
            <a:off x="7173658" y="5662457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438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00" y="241200"/>
            <a:ext cx="9900000" cy="57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1200"/>
            <a:ext cx="9900000" cy="5743985"/>
          </a:xfrm>
        </p:spPr>
      </p:pic>
    </p:spTree>
    <p:extLst>
      <p:ext uri="{BB962C8B-B14F-4D97-AF65-F5344CB8AC3E}">
        <p14:creationId xmlns:p14="http://schemas.microsoft.com/office/powerpoint/2010/main" val="325157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8970" y="1030288"/>
            <a:ext cx="3884460" cy="37926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880" r="819"/>
          <a:stretch/>
        </p:blipFill>
        <p:spPr>
          <a:xfrm>
            <a:off x="7909399" y="1030287"/>
            <a:ext cx="3546000" cy="31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1538" y="1030288"/>
            <a:ext cx="3884460" cy="379268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388"/>
          <a:stretch/>
        </p:blipFill>
        <p:spPr>
          <a:xfrm>
            <a:off x="7909829" y="1030288"/>
            <a:ext cx="3545570" cy="31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4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r>
                <a:rPr lang="de-DE" b="1" dirty="0"/>
                <a:t/>
              </a:r>
              <a:br>
                <a:rPr lang="de-DE" b="1" dirty="0"/>
              </a:br>
              <a:r>
                <a:rPr lang="de-DE" b="1" dirty="0"/>
                <a:t/>
              </a: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6EE70321-353D-1B44-9CDD-1B2C7CF279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" y="1688834"/>
            <a:ext cx="1415285" cy="25182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xmlns="" id="{C0C60D96-B798-5A46-A76F-DFF24FBBB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0" y="1682667"/>
            <a:ext cx="1695895" cy="25182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1D0660BD-C442-FC48-8405-1BD87D107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688835"/>
            <a:ext cx="1730257" cy="251827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F8FAFCD6-0987-ED4E-AFF1-47F2EDF89FD9}"/>
              </a:ext>
            </a:extLst>
          </p:cNvPr>
          <p:cNvSpPr txBox="1"/>
          <p:nvPr/>
        </p:nvSpPr>
        <p:spPr>
          <a:xfrm>
            <a:off x="5016709" y="4063871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[P2O-Lab]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32740"/>
            <a:ext cx="10580686" cy="4592519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2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6BC1407A-17E6-AB43-A8BD-37E77B5E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39" y="1265275"/>
            <a:ext cx="4582606" cy="4582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>
                <a:solidFill>
                  <a:schemeClr val="tx1"/>
                </a:solidFill>
              </a:rPr>
              <a:t>Wobei muss der Nutzer begleitet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1081515" y="163706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71" y="1375005"/>
            <a:ext cx="728873" cy="72887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xmlns="" id="{1E86F9E9-7E8E-7145-947D-482FF388A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" y="2052566"/>
            <a:ext cx="2294649" cy="2294649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736390" y="2241121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2D396F29-6F3F-DA48-BC21-3E9D6778F3AE}"/>
              </a:ext>
            </a:extLst>
          </p:cNvPr>
          <p:cNvSpPr txBox="1"/>
          <p:nvPr/>
        </p:nvSpPr>
        <p:spPr>
          <a:xfrm>
            <a:off x="10578121" y="4070216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70FAE2C0-B7F4-6F47-A948-26E77E762D6F}"/>
              </a:ext>
            </a:extLst>
          </p:cNvPr>
          <p:cNvSpPr txBox="1"/>
          <p:nvPr/>
        </p:nvSpPr>
        <p:spPr>
          <a:xfrm>
            <a:off x="706435" y="396249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7697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5C45BC2-D7C9-6B42-A24E-E6D2E2F6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Daten, die vom MTP bereitgestellt werden</a:t>
            </a:r>
            <a:br>
              <a:rPr lang="de-DE" dirty="0"/>
            </a:br>
            <a:r>
              <a:rPr lang="de-DE" dirty="0"/>
              <a:t>Daten, die von der PFE angezeigt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0DD2F3-4176-304E-AB88-1AD254411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8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8F4240F-7C8A-724B-9E79-7F1500E9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Fragebogen: Vorwissen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1DFB35F5-1E06-844A-A0EC-89FED3179F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879950"/>
              </p:ext>
            </p:extLst>
          </p:nvPr>
        </p:nvGraphicFramePr>
        <p:xfrm>
          <a:off x="195840" y="1256506"/>
          <a:ext cx="137695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85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sortieren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1320</Words>
  <Application>Microsoft Office PowerPoint</Application>
  <PresentationFormat>Breitbild</PresentationFormat>
  <Paragraphs>344</Paragraphs>
  <Slides>41</Slides>
  <Notes>13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Open Sans</vt:lpstr>
      <vt:lpstr>Calibri</vt:lpstr>
      <vt:lpstr>Wingdings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muss den Menschen, das Problem und die Ziele eines Unternehmens berücksichtigen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 zur Nutzeroberfläche</vt:lpstr>
      <vt:lpstr>Ausblick</vt:lpstr>
      <vt:lpstr>Quellen</vt:lpstr>
      <vt:lpstr>Quellen</vt:lpstr>
      <vt:lpstr>Quellen</vt:lpstr>
      <vt:lpstr>Quellen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Anpassung an Problembereich</vt:lpstr>
      <vt:lpstr>Rezept</vt:lpstr>
      <vt:lpstr>Rezept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Das Assistenzsystem kann sich durch Individualisierung an verschiedene komplexe Probleme anpassen</vt:lpstr>
      <vt:lpstr>Die Funktionen, die Assistenz übernehmen kann, unterscheiden sich anhand der Ebenen in einem Unternehmen</vt:lpstr>
      <vt:lpstr>Daten, die vom MTP bereitgestellt werden Daten, die von der PFE angezeigt werden</vt:lpstr>
      <vt:lpstr>Fragebogen: Vorwissen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547</cp:revision>
  <cp:lastPrinted>2018-09-13T17:09:39Z</cp:lastPrinted>
  <dcterms:created xsi:type="dcterms:W3CDTF">2018-09-15T05:40:42Z</dcterms:created>
  <dcterms:modified xsi:type="dcterms:W3CDTF">2019-05-02T14:53:15Z</dcterms:modified>
</cp:coreProperties>
</file>